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57" r:id="rId3"/>
    <p:sldId id="260" r:id="rId4"/>
    <p:sldId id="263" r:id="rId5"/>
    <p:sldId id="266" r:id="rId6"/>
    <p:sldId id="264" r:id="rId7"/>
    <p:sldId id="270" r:id="rId8"/>
    <p:sldId id="261" r:id="rId9"/>
    <p:sldId id="265" r:id="rId10"/>
    <p:sldId id="268" r:id="rId11"/>
    <p:sldId id="262"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7" autoAdjust="0"/>
    <p:restoredTop sz="86807" autoAdjust="0"/>
  </p:normalViewPr>
  <p:slideViewPr>
    <p:cSldViewPr snapToGrid="0">
      <p:cViewPr>
        <p:scale>
          <a:sx n="89" d="100"/>
          <a:sy n="89" d="100"/>
        </p:scale>
        <p:origin x="141"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C98D7-178A-4E58-8078-94B4D177677A}" type="datetimeFigureOut">
              <a:rPr lang="en-US" smtClean="0"/>
              <a:t>4/6/2016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D703-017C-4684-9A78-63C8935A9AAB}" type="slidenum">
              <a:rPr lang="en-US" smtClean="0"/>
              <a:t>‹#›</a:t>
            </a:fld>
            <a:endParaRPr lang="en-US"/>
          </a:p>
        </p:txBody>
      </p:sp>
    </p:spTree>
    <p:extLst>
      <p:ext uri="{BB962C8B-B14F-4D97-AF65-F5344CB8AC3E}">
        <p14:creationId xmlns:p14="http://schemas.microsoft.com/office/powerpoint/2010/main" val="790695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a:t>
            </a:r>
            <a:r>
              <a:rPr lang="en-US" baseline="0" dirty="0"/>
              <a:t> name is Kaylee Klapmeyer, I worked with my mentor Rolf Jansen on the radial dependence of surface brightness in the test galaxy NGC5888.</a:t>
            </a:r>
            <a:endParaRPr lang="en-US" dirty="0"/>
          </a:p>
        </p:txBody>
      </p:sp>
      <p:sp>
        <p:nvSpPr>
          <p:cNvPr id="4" name="Slide Number Placeholder 3"/>
          <p:cNvSpPr>
            <a:spLocks noGrp="1"/>
          </p:cNvSpPr>
          <p:nvPr>
            <p:ph type="sldNum" sz="quarter" idx="10"/>
          </p:nvPr>
        </p:nvSpPr>
        <p:spPr/>
        <p:txBody>
          <a:bodyPr/>
          <a:lstStyle/>
          <a:p>
            <a:fld id="{69EBD703-017C-4684-9A78-63C8935A9AAB}" type="slidenum">
              <a:rPr lang="en-US" smtClean="0"/>
              <a:t>1</a:t>
            </a:fld>
            <a:endParaRPr lang="en-US"/>
          </a:p>
        </p:txBody>
      </p:sp>
    </p:spTree>
    <p:extLst>
      <p:ext uri="{BB962C8B-B14F-4D97-AF65-F5344CB8AC3E}">
        <p14:creationId xmlns:p14="http://schemas.microsoft.com/office/powerpoint/2010/main" val="2364006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stellar</a:t>
            </a:r>
            <a:r>
              <a:rPr lang="en-US" baseline="0" dirty="0"/>
              <a:t> populations were the same at both radii then the difference would only show an offset in the bottom panel, which is shown by the dotted line.</a:t>
            </a:r>
          </a:p>
          <a:p>
            <a:r>
              <a:rPr lang="en-US" baseline="0" dirty="0"/>
              <a:t>But since we do see a change in color as a function of wavelength, then either one or all of the age, metallicity, and extinction must vary with radius. </a:t>
            </a:r>
            <a:endParaRPr lang="en-US" dirty="0"/>
          </a:p>
        </p:txBody>
      </p:sp>
      <p:sp>
        <p:nvSpPr>
          <p:cNvPr id="4" name="Slide Number Placeholder 3"/>
          <p:cNvSpPr>
            <a:spLocks noGrp="1"/>
          </p:cNvSpPr>
          <p:nvPr>
            <p:ph type="sldNum" sz="quarter" idx="10"/>
          </p:nvPr>
        </p:nvSpPr>
        <p:spPr/>
        <p:txBody>
          <a:bodyPr/>
          <a:lstStyle/>
          <a:p>
            <a:fld id="{69EBD703-017C-4684-9A78-63C8935A9AAB}" type="slidenum">
              <a:rPr lang="en-US" smtClean="0"/>
              <a:t>10</a:t>
            </a:fld>
            <a:endParaRPr lang="en-US"/>
          </a:p>
        </p:txBody>
      </p:sp>
    </p:spTree>
    <p:extLst>
      <p:ext uri="{BB962C8B-B14F-4D97-AF65-F5344CB8AC3E}">
        <p14:creationId xmlns:p14="http://schemas.microsoft.com/office/powerpoint/2010/main" val="1829753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a:t>
            </a:r>
            <a:r>
              <a:rPr lang="en-US" baseline="0" dirty="0"/>
              <a:t> of this research is to understand the radial dependence of dust extinction and properties of stellar populations,</a:t>
            </a:r>
          </a:p>
          <a:p>
            <a:r>
              <a:rPr lang="en-US" baseline="0" dirty="0"/>
              <a:t>Using comparison of the measured colors with stellar population synthesis models. </a:t>
            </a:r>
          </a:p>
          <a:p>
            <a:r>
              <a:rPr lang="en-US" baseline="0" dirty="0"/>
              <a:t>So this work on NGC5888 will serve as a test case for the analysis of a larger sample. </a:t>
            </a:r>
            <a:endParaRPr lang="en-US" dirty="0"/>
          </a:p>
        </p:txBody>
      </p:sp>
      <p:sp>
        <p:nvSpPr>
          <p:cNvPr id="4" name="Slide Number Placeholder 3"/>
          <p:cNvSpPr>
            <a:spLocks noGrp="1"/>
          </p:cNvSpPr>
          <p:nvPr>
            <p:ph type="sldNum" sz="quarter" idx="10"/>
          </p:nvPr>
        </p:nvSpPr>
        <p:spPr/>
        <p:txBody>
          <a:bodyPr/>
          <a:lstStyle/>
          <a:p>
            <a:fld id="{69EBD703-017C-4684-9A78-63C8935A9AAB}" type="slidenum">
              <a:rPr lang="en-US" smtClean="0"/>
              <a:t>11</a:t>
            </a:fld>
            <a:endParaRPr lang="en-US"/>
          </a:p>
        </p:txBody>
      </p:sp>
    </p:spTree>
    <p:extLst>
      <p:ext uri="{BB962C8B-B14F-4D97-AF65-F5344CB8AC3E}">
        <p14:creationId xmlns:p14="http://schemas.microsoft.com/office/powerpoint/2010/main" val="1189938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finally, I’d like to thank Rolf for his help throughout</a:t>
            </a:r>
            <a:r>
              <a:rPr lang="en-US" baseline="0" dirty="0"/>
              <a:t> my project and ASU/NASA Space Grant.</a:t>
            </a:r>
          </a:p>
          <a:p>
            <a:r>
              <a:rPr lang="en-US" baseline="0" dirty="0"/>
              <a:t>Below is Rolf’s website, where you can find the </a:t>
            </a:r>
            <a:r>
              <a:rPr lang="en-US" baseline="0" dirty="0" err="1"/>
              <a:t>mkmask</a:t>
            </a:r>
            <a:r>
              <a:rPr lang="en-US" baseline="0" dirty="0"/>
              <a:t> and galprof.pro that are available free.</a:t>
            </a:r>
          </a:p>
          <a:p>
            <a:r>
              <a:rPr lang="en-US" dirty="0"/>
              <a:t>Any questions?</a:t>
            </a:r>
          </a:p>
        </p:txBody>
      </p:sp>
      <p:sp>
        <p:nvSpPr>
          <p:cNvPr id="4" name="Slide Number Placeholder 3"/>
          <p:cNvSpPr>
            <a:spLocks noGrp="1"/>
          </p:cNvSpPr>
          <p:nvPr>
            <p:ph type="sldNum" sz="quarter" idx="10"/>
          </p:nvPr>
        </p:nvSpPr>
        <p:spPr/>
        <p:txBody>
          <a:bodyPr/>
          <a:lstStyle/>
          <a:p>
            <a:fld id="{69EBD703-017C-4684-9A78-63C8935A9AAB}" type="slidenum">
              <a:rPr lang="en-US" smtClean="0"/>
              <a:t>12</a:t>
            </a:fld>
            <a:endParaRPr lang="en-US"/>
          </a:p>
        </p:txBody>
      </p:sp>
    </p:spTree>
    <p:extLst>
      <p:ext uri="{BB962C8B-B14F-4D97-AF65-F5344CB8AC3E}">
        <p14:creationId xmlns:p14="http://schemas.microsoft.com/office/powerpoint/2010/main" val="225152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project was to analyze trends with radius of surface brightness and color within relatively</a:t>
            </a:r>
            <a:r>
              <a:rPr lang="en-US" baseline="0" dirty="0"/>
              <a:t> nearby galaxies and attempt to answer whether or not galaxies are more opaque in their central region than the outskirts. </a:t>
            </a:r>
          </a:p>
          <a:p>
            <a:r>
              <a:rPr lang="en-US" baseline="0" dirty="0"/>
              <a:t>The project idea came from a result in a recent paper by Zahid et al. that claimed there was no significant dependence of extinction on the radius, which was unusual. </a:t>
            </a:r>
          </a:p>
          <a:p>
            <a:r>
              <a:rPr lang="en-US" dirty="0"/>
              <a:t>The work done includes</a:t>
            </a:r>
            <a:r>
              <a:rPr lang="en-US" baseline="0" dirty="0"/>
              <a:t> data in B and R, J, H, and Ks, and 3.4 and 4.6 micron filters.</a:t>
            </a:r>
          </a:p>
          <a:p>
            <a:r>
              <a:rPr lang="en-US" baseline="0" dirty="0"/>
              <a:t>The galaxy NGC5888 was used as a test case and is shown in the image on the right. </a:t>
            </a:r>
            <a:endParaRPr lang="en-US" dirty="0"/>
          </a:p>
        </p:txBody>
      </p:sp>
      <p:sp>
        <p:nvSpPr>
          <p:cNvPr id="4" name="Slide Number Placeholder 3"/>
          <p:cNvSpPr>
            <a:spLocks noGrp="1"/>
          </p:cNvSpPr>
          <p:nvPr>
            <p:ph type="sldNum" sz="quarter" idx="10"/>
          </p:nvPr>
        </p:nvSpPr>
        <p:spPr/>
        <p:txBody>
          <a:bodyPr/>
          <a:lstStyle/>
          <a:p>
            <a:fld id="{69EBD703-017C-4684-9A78-63C8935A9AAB}" type="slidenum">
              <a:rPr lang="en-US" smtClean="0"/>
              <a:t>2</a:t>
            </a:fld>
            <a:endParaRPr lang="en-US"/>
          </a:p>
        </p:txBody>
      </p:sp>
    </p:spTree>
    <p:extLst>
      <p:ext uri="{BB962C8B-B14F-4D97-AF65-F5344CB8AC3E}">
        <p14:creationId xmlns:p14="http://schemas.microsoft.com/office/powerpoint/2010/main" val="126949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a:t>
            </a:r>
            <a:r>
              <a:rPr lang="en-US" baseline="0" dirty="0"/>
              <a:t> was to create a mask and flag all of the pixels that weren’t from the galaxy. </a:t>
            </a:r>
          </a:p>
          <a:p>
            <a:r>
              <a:rPr lang="en-US" baseline="0" dirty="0"/>
              <a:t>ds9 was used to generate the regions files. </a:t>
            </a:r>
          </a:p>
          <a:p>
            <a:r>
              <a:rPr lang="en-US" baseline="0" dirty="0"/>
              <a:t>And </a:t>
            </a:r>
            <a:r>
              <a:rPr lang="en-US" baseline="0" dirty="0" err="1"/>
              <a:t>mkmask</a:t>
            </a:r>
            <a:r>
              <a:rPr lang="en-US" baseline="0" dirty="0"/>
              <a:t> was a script used that was written by Rolf and compiled in Fortran. It is also available free on his website.</a:t>
            </a:r>
          </a:p>
          <a:p>
            <a:r>
              <a:rPr lang="en-US" baseline="0" dirty="0"/>
              <a:t>The 3.4 micron mask is shown on the left and the R band mask on the right. </a:t>
            </a:r>
          </a:p>
          <a:p>
            <a:r>
              <a:rPr lang="en-US" baseline="0" dirty="0"/>
              <a:t>The white coloring represents the galaxy, while the gray represents the background and the black is other light sources. </a:t>
            </a:r>
            <a:endParaRPr lang="en-US" dirty="0"/>
          </a:p>
        </p:txBody>
      </p:sp>
      <p:sp>
        <p:nvSpPr>
          <p:cNvPr id="4" name="Slide Number Placeholder 3"/>
          <p:cNvSpPr>
            <a:spLocks noGrp="1"/>
          </p:cNvSpPr>
          <p:nvPr>
            <p:ph type="sldNum" sz="quarter" idx="10"/>
          </p:nvPr>
        </p:nvSpPr>
        <p:spPr/>
        <p:txBody>
          <a:bodyPr/>
          <a:lstStyle/>
          <a:p>
            <a:fld id="{69EBD703-017C-4684-9A78-63C8935A9AAB}" type="slidenum">
              <a:rPr lang="en-US" smtClean="0"/>
              <a:t>3</a:t>
            </a:fld>
            <a:endParaRPr lang="en-US"/>
          </a:p>
        </p:txBody>
      </p:sp>
    </p:spTree>
    <p:extLst>
      <p:ext uri="{BB962C8B-B14F-4D97-AF65-F5344CB8AC3E}">
        <p14:creationId xmlns:p14="http://schemas.microsoft.com/office/powerpoint/2010/main" val="298192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smoothed</a:t>
            </a:r>
            <a:r>
              <a:rPr lang="en-US" baseline="0" dirty="0"/>
              <a:t> the profiles in each of the filters to match the resolution of the 4.6 micron image of 7.268 pixels. </a:t>
            </a:r>
          </a:p>
          <a:p>
            <a:r>
              <a:rPr lang="en-US" baseline="0" dirty="0"/>
              <a:t>We did this using a Gaussian kernel. </a:t>
            </a:r>
          </a:p>
          <a:p>
            <a:r>
              <a:rPr lang="en-US" baseline="0" dirty="0"/>
              <a:t>Shown below are each of the filters along with their respective resolutions. </a:t>
            </a:r>
          </a:p>
          <a:p>
            <a:r>
              <a:rPr lang="en-US" baseline="0" dirty="0"/>
              <a:t>The magnitudes then had to be converted from Vega to AB, which is the standard system. </a:t>
            </a:r>
          </a:p>
          <a:p>
            <a:r>
              <a:rPr lang="en-US" baseline="0" dirty="0"/>
              <a:t>I used delta M values for each filter to convert them, which are also shown below. </a:t>
            </a:r>
            <a:endParaRPr lang="en-US" dirty="0"/>
          </a:p>
        </p:txBody>
      </p:sp>
      <p:sp>
        <p:nvSpPr>
          <p:cNvPr id="4" name="Slide Number Placeholder 3"/>
          <p:cNvSpPr>
            <a:spLocks noGrp="1"/>
          </p:cNvSpPr>
          <p:nvPr>
            <p:ph type="sldNum" sz="quarter" idx="10"/>
          </p:nvPr>
        </p:nvSpPr>
        <p:spPr/>
        <p:txBody>
          <a:bodyPr/>
          <a:lstStyle/>
          <a:p>
            <a:fld id="{69EBD703-017C-4684-9A78-63C8935A9AAB}" type="slidenum">
              <a:rPr lang="en-US" smtClean="0"/>
              <a:t>4</a:t>
            </a:fld>
            <a:endParaRPr lang="en-US"/>
          </a:p>
        </p:txBody>
      </p:sp>
    </p:spTree>
    <p:extLst>
      <p:ext uri="{BB962C8B-B14F-4D97-AF65-F5344CB8AC3E}">
        <p14:creationId xmlns:p14="http://schemas.microsoft.com/office/powerpoint/2010/main" val="287134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visual representation of the</a:t>
            </a:r>
            <a:r>
              <a:rPr lang="en-US" baseline="0" dirty="0"/>
              <a:t> spectrum of Vega and one that is flat in </a:t>
            </a:r>
            <a:r>
              <a:rPr lang="en-US" baseline="0" dirty="0" err="1"/>
              <a:t>f_nu</a:t>
            </a:r>
            <a:r>
              <a:rPr lang="en-US" baseline="0" dirty="0"/>
              <a:t>. </a:t>
            </a:r>
          </a:p>
          <a:p>
            <a:r>
              <a:rPr lang="en-US" baseline="0" dirty="0"/>
              <a:t>The top shows the Vega system and the bottom graph depicts the AB magnitude system</a:t>
            </a:r>
            <a:endParaRPr lang="en-US" dirty="0"/>
          </a:p>
        </p:txBody>
      </p:sp>
      <p:sp>
        <p:nvSpPr>
          <p:cNvPr id="4" name="Slide Number Placeholder 3"/>
          <p:cNvSpPr>
            <a:spLocks noGrp="1"/>
          </p:cNvSpPr>
          <p:nvPr>
            <p:ph type="sldNum" sz="quarter" idx="10"/>
          </p:nvPr>
        </p:nvSpPr>
        <p:spPr/>
        <p:txBody>
          <a:bodyPr/>
          <a:lstStyle/>
          <a:p>
            <a:fld id="{69EBD703-017C-4684-9A78-63C8935A9AAB}" type="slidenum">
              <a:rPr lang="en-US" smtClean="0"/>
              <a:t>5</a:t>
            </a:fld>
            <a:endParaRPr lang="en-US"/>
          </a:p>
        </p:txBody>
      </p:sp>
    </p:spTree>
    <p:extLst>
      <p:ext uri="{BB962C8B-B14F-4D97-AF65-F5344CB8AC3E}">
        <p14:creationId xmlns:p14="http://schemas.microsoft.com/office/powerpoint/2010/main" val="366131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was to construct the radial surface</a:t>
            </a:r>
            <a:r>
              <a:rPr lang="en-US" baseline="0" dirty="0"/>
              <a:t> brightness profiles in each of the seven filters. </a:t>
            </a:r>
          </a:p>
          <a:p>
            <a:r>
              <a:rPr lang="en-US" baseline="0" dirty="0"/>
              <a:t>I used an IDL routine written by Rolf called galprof.pro</a:t>
            </a:r>
          </a:p>
          <a:p>
            <a:r>
              <a:rPr lang="en-US" baseline="0" dirty="0"/>
              <a:t>The dotted curves alongside the colored ones represent the curve prior to smoothing. </a:t>
            </a:r>
          </a:p>
          <a:p>
            <a:r>
              <a:rPr lang="en-US" baseline="0" dirty="0"/>
              <a:t>The filters listed in the upper right-hand corner match with the curve of the same color.</a:t>
            </a:r>
          </a:p>
        </p:txBody>
      </p:sp>
      <p:sp>
        <p:nvSpPr>
          <p:cNvPr id="4" name="Slide Number Placeholder 3"/>
          <p:cNvSpPr>
            <a:spLocks noGrp="1"/>
          </p:cNvSpPr>
          <p:nvPr>
            <p:ph type="sldNum" sz="quarter" idx="10"/>
          </p:nvPr>
        </p:nvSpPr>
        <p:spPr/>
        <p:txBody>
          <a:bodyPr/>
          <a:lstStyle/>
          <a:p>
            <a:fld id="{69EBD703-017C-4684-9A78-63C8935A9AAB}" type="slidenum">
              <a:rPr lang="en-US" smtClean="0"/>
              <a:t>6</a:t>
            </a:fld>
            <a:endParaRPr lang="en-US"/>
          </a:p>
        </p:txBody>
      </p:sp>
    </p:spTree>
    <p:extLst>
      <p:ext uri="{BB962C8B-B14F-4D97-AF65-F5344CB8AC3E}">
        <p14:creationId xmlns:p14="http://schemas.microsoft.com/office/powerpoint/2010/main" val="3596547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coding for this plot was done in </a:t>
            </a:r>
            <a:r>
              <a:rPr lang="en-US" dirty="0" err="1"/>
              <a:t>SuperMongo</a:t>
            </a:r>
            <a:r>
              <a:rPr lang="en-US" dirty="0"/>
              <a:t>, and an example</a:t>
            </a:r>
            <a:r>
              <a:rPr lang="en-US" baseline="0" dirty="0"/>
              <a:t> piece is shown here. </a:t>
            </a:r>
          </a:p>
          <a:p>
            <a:r>
              <a:rPr lang="en-US" baseline="0" dirty="0"/>
              <a:t>**We measured azimuthally averaged radial surface brightness profiles in elliptical annuli. **</a:t>
            </a:r>
          </a:p>
          <a:p>
            <a:r>
              <a:rPr lang="en-US" dirty="0"/>
              <a:t>The</a:t>
            </a:r>
            <a:r>
              <a:rPr lang="en-US" baseline="0" dirty="0"/>
              <a:t> code shown was written in a standard text editor, </a:t>
            </a:r>
            <a:r>
              <a:rPr lang="en-US" baseline="0" dirty="0" err="1"/>
              <a:t>kwrite</a:t>
            </a:r>
            <a:r>
              <a:rPr lang="en-US" baseline="0" dirty="0"/>
              <a:t>, and was used to produce the 3.4 micron profile. </a:t>
            </a:r>
          </a:p>
          <a:p>
            <a:r>
              <a:rPr lang="en-US" baseline="0" dirty="0"/>
              <a:t>It reads in the 3.4 profile and then smooths it to the 4.6 micron resolution with a </a:t>
            </a:r>
            <a:r>
              <a:rPr lang="en-US" baseline="0" dirty="0" err="1"/>
              <a:t>Guassian</a:t>
            </a:r>
            <a:r>
              <a:rPr lang="en-US" baseline="0" dirty="0"/>
              <a:t> kernel.</a:t>
            </a:r>
            <a:endParaRPr lang="en-US" dirty="0"/>
          </a:p>
        </p:txBody>
      </p:sp>
      <p:sp>
        <p:nvSpPr>
          <p:cNvPr id="4" name="Slide Number Placeholder 3"/>
          <p:cNvSpPr>
            <a:spLocks noGrp="1"/>
          </p:cNvSpPr>
          <p:nvPr>
            <p:ph type="sldNum" sz="quarter" idx="10"/>
          </p:nvPr>
        </p:nvSpPr>
        <p:spPr/>
        <p:txBody>
          <a:bodyPr/>
          <a:lstStyle/>
          <a:p>
            <a:fld id="{69EBD703-017C-4684-9A78-63C8935A9AAB}" type="slidenum">
              <a:rPr lang="en-US" smtClean="0"/>
              <a:t>7</a:t>
            </a:fld>
            <a:endParaRPr lang="en-US"/>
          </a:p>
        </p:txBody>
      </p:sp>
    </p:spTree>
    <p:extLst>
      <p:ext uri="{BB962C8B-B14F-4D97-AF65-F5344CB8AC3E}">
        <p14:creationId xmlns:p14="http://schemas.microsoft.com/office/powerpoint/2010/main" val="3921950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since the profiles were smoothed, the fine details seen in the image of the galaxy on the left will have been lost. </a:t>
            </a:r>
          </a:p>
          <a:p>
            <a:r>
              <a:rPr lang="en-US" baseline="0" dirty="0"/>
              <a:t>As expected, the radial profiles show decreasing surface brightness at increasing </a:t>
            </a:r>
            <a:r>
              <a:rPr lang="en-US" baseline="0" dirty="0" err="1"/>
              <a:t>galactocentric</a:t>
            </a:r>
            <a:r>
              <a:rPr lang="en-US" baseline="0" dirty="0"/>
              <a:t> distances.</a:t>
            </a:r>
          </a:p>
          <a:p>
            <a:r>
              <a:rPr lang="en-US" baseline="0" dirty="0"/>
              <a:t>And as you will see on the next slide, the surface brightness in magnitude decreases almost linearly with increasing radius on the SED </a:t>
            </a:r>
          </a:p>
          <a:p>
            <a:endParaRPr lang="en-US" dirty="0"/>
          </a:p>
        </p:txBody>
      </p:sp>
      <p:sp>
        <p:nvSpPr>
          <p:cNvPr id="4" name="Slide Number Placeholder 3"/>
          <p:cNvSpPr>
            <a:spLocks noGrp="1"/>
          </p:cNvSpPr>
          <p:nvPr>
            <p:ph type="sldNum" sz="quarter" idx="10"/>
          </p:nvPr>
        </p:nvSpPr>
        <p:spPr/>
        <p:txBody>
          <a:bodyPr/>
          <a:lstStyle/>
          <a:p>
            <a:fld id="{69EBD703-017C-4684-9A78-63C8935A9AAB}" type="slidenum">
              <a:rPr lang="en-US" smtClean="0"/>
              <a:t>8</a:t>
            </a:fld>
            <a:endParaRPr lang="en-US"/>
          </a:p>
        </p:txBody>
      </p:sp>
    </p:spTree>
    <p:extLst>
      <p:ext uri="{BB962C8B-B14F-4D97-AF65-F5344CB8AC3E}">
        <p14:creationId xmlns:p14="http://schemas.microsoft.com/office/powerpoint/2010/main" val="3191661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SED shown on the right is the spectral energy distribution at two different radii.</a:t>
            </a:r>
          </a:p>
          <a:p>
            <a:r>
              <a:rPr lang="en-US" baseline="0" dirty="0"/>
              <a:t>The flux densities at those radii were found through interpolation in the previous surface brightness profiles. </a:t>
            </a:r>
            <a:endParaRPr lang="en-US" dirty="0"/>
          </a:p>
        </p:txBody>
      </p:sp>
      <p:sp>
        <p:nvSpPr>
          <p:cNvPr id="4" name="Slide Number Placeholder 3"/>
          <p:cNvSpPr>
            <a:spLocks noGrp="1"/>
          </p:cNvSpPr>
          <p:nvPr>
            <p:ph type="sldNum" sz="quarter" idx="10"/>
          </p:nvPr>
        </p:nvSpPr>
        <p:spPr/>
        <p:txBody>
          <a:bodyPr/>
          <a:lstStyle/>
          <a:p>
            <a:fld id="{69EBD703-017C-4684-9A78-63C8935A9AAB}" type="slidenum">
              <a:rPr lang="en-US" smtClean="0"/>
              <a:t>9</a:t>
            </a:fld>
            <a:endParaRPr lang="en-US"/>
          </a:p>
        </p:txBody>
      </p:sp>
    </p:spTree>
    <p:extLst>
      <p:ext uri="{BB962C8B-B14F-4D97-AF65-F5344CB8AC3E}">
        <p14:creationId xmlns:p14="http://schemas.microsoft.com/office/powerpoint/2010/main" val="1933204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4/6/2016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4/6/2016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4/6/2016</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Radial dependence of surface brightness in NGC5888</a:t>
            </a:r>
          </a:p>
        </p:txBody>
      </p:sp>
      <p:sp>
        <p:nvSpPr>
          <p:cNvPr id="3" name="Subtitle 2"/>
          <p:cNvSpPr>
            <a:spLocks noGrp="1"/>
          </p:cNvSpPr>
          <p:nvPr>
            <p:ph type="subTitle" idx="1"/>
          </p:nvPr>
        </p:nvSpPr>
        <p:spPr/>
        <p:txBody>
          <a:bodyPr/>
          <a:lstStyle/>
          <a:p>
            <a:r>
              <a:rPr lang="en-US" sz="2400" dirty="0"/>
              <a:t>Kaylee Klapmeyer</a:t>
            </a:r>
          </a:p>
          <a:p>
            <a:r>
              <a:rPr lang="en-US" dirty="0"/>
              <a:t>Rolf Jansen</a:t>
            </a:r>
          </a:p>
        </p:txBody>
      </p:sp>
    </p:spTree>
    <p:extLst>
      <p:ext uri="{BB962C8B-B14F-4D97-AF65-F5344CB8AC3E}">
        <p14:creationId xmlns:p14="http://schemas.microsoft.com/office/powerpoint/2010/main" val="1074847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Spectral energy distribution</a:t>
            </a:r>
          </a:p>
        </p:txBody>
      </p:sp>
      <p:sp>
        <p:nvSpPr>
          <p:cNvPr id="3" name="Content Placeholder 2"/>
          <p:cNvSpPr>
            <a:spLocks noGrp="1"/>
          </p:cNvSpPr>
          <p:nvPr>
            <p:ph idx="1"/>
          </p:nvPr>
        </p:nvSpPr>
        <p:spPr>
          <a:xfrm>
            <a:off x="1024128" y="2286000"/>
            <a:ext cx="5082382" cy="4023360"/>
          </a:xfrm>
        </p:spPr>
        <p:txBody>
          <a:bodyPr/>
          <a:lstStyle/>
          <a:p>
            <a:pPr marL="285750" lvl="1" indent="-285750">
              <a:spcBef>
                <a:spcPts val="1200"/>
              </a:spcBef>
              <a:spcAft>
                <a:spcPts val="200"/>
              </a:spcAft>
              <a:buSzPct val="100000"/>
              <a:buFont typeface="Wingdings" panose="05000000000000000000" pitchFamily="2" charset="2"/>
              <a:buChar char="v"/>
            </a:pPr>
            <a:r>
              <a:rPr lang="en-US" dirty="0"/>
              <a:t>Result if the stellar populations at the half-light radius and at the B</a:t>
            </a:r>
            <a:r>
              <a:rPr lang="en-US" baseline="-25000" dirty="0"/>
              <a:t>26</a:t>
            </a:r>
            <a:r>
              <a:rPr lang="en-US" dirty="0"/>
              <a:t> radius were identical indicated by the dotted line</a:t>
            </a:r>
          </a:p>
          <a:p>
            <a:pPr marL="285750" lvl="1" indent="-285750">
              <a:spcBef>
                <a:spcPts val="1200"/>
              </a:spcBef>
              <a:spcAft>
                <a:spcPts val="200"/>
              </a:spcAft>
              <a:buSzPct val="100000"/>
              <a:buFont typeface="Wingdings" panose="05000000000000000000" pitchFamily="2" charset="2"/>
              <a:buChar char="v"/>
            </a:pPr>
            <a:endParaRPr lang="en-US" dirty="0"/>
          </a:p>
          <a:p>
            <a:pPr marL="285750" lvl="1" indent="-285750">
              <a:spcBef>
                <a:spcPts val="1200"/>
              </a:spcBef>
              <a:spcAft>
                <a:spcPts val="200"/>
              </a:spcAft>
              <a:buSzPct val="100000"/>
              <a:buFont typeface="Wingdings" panose="05000000000000000000" pitchFamily="2" charset="2"/>
              <a:buChar char="v"/>
            </a:pPr>
            <a:r>
              <a:rPr lang="en-US" dirty="0"/>
              <a:t>Change in color as a function of wavelength means either or all of average Age (t), Metallicity (Z), and Extinction (A</a:t>
            </a:r>
            <a:r>
              <a:rPr lang="en-US" baseline="-25000" dirty="0"/>
              <a:t>V</a:t>
            </a:r>
            <a:r>
              <a:rPr lang="en-US" dirty="0"/>
              <a:t>) must vary with radius</a:t>
            </a:r>
            <a:endParaRPr lang="en-US" b="1" dirty="0"/>
          </a:p>
          <a:p>
            <a:endParaRPr lang="en-US" dirty="0"/>
          </a:p>
        </p:txBody>
      </p:sp>
      <p:pic>
        <p:nvPicPr>
          <p:cNvPr id="4" name="Picture 3"/>
          <p:cNvPicPr>
            <a:picLocks noChangeAspect="1"/>
          </p:cNvPicPr>
          <p:nvPr/>
        </p:nvPicPr>
        <p:blipFill rotWithShape="1">
          <a:blip r:embed="rId3"/>
          <a:srcRect l="2121" t="10042" r="3455" b="9706"/>
          <a:stretch/>
        </p:blipFill>
        <p:spPr>
          <a:xfrm>
            <a:off x="6934035" y="1591989"/>
            <a:ext cx="5038969" cy="5114926"/>
          </a:xfrm>
          <a:prstGeom prst="rect">
            <a:avLst/>
          </a:prstGeom>
        </p:spPr>
      </p:pic>
    </p:spTree>
    <p:extLst>
      <p:ext uri="{BB962C8B-B14F-4D97-AF65-F5344CB8AC3E}">
        <p14:creationId xmlns:p14="http://schemas.microsoft.com/office/powerpoint/2010/main" val="292522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work</a:t>
            </a: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The goal is to understand the radial dependence of dust extinction as well as properties of stellar populations, by comparison of the measured colors with simple and composite stellar population synthesis models (e.g., Kim et al. 2016)</a:t>
            </a:r>
          </a:p>
          <a:p>
            <a:pPr>
              <a:buFont typeface="Wingdings" panose="05000000000000000000" pitchFamily="2" charset="2"/>
              <a:buChar char="v"/>
            </a:pPr>
            <a:endParaRPr lang="en-US" dirty="0"/>
          </a:p>
          <a:p>
            <a:pPr>
              <a:buFont typeface="Wingdings" panose="05000000000000000000" pitchFamily="2" charset="2"/>
              <a:buChar char="v"/>
            </a:pPr>
            <a:r>
              <a:rPr lang="en-US" dirty="0"/>
              <a:t>This work on NGC5888 will serve as a test case for the analysis of a larger sample of relatively nearby galaxies drawn from the Nearby Field Galaxy Survey     (Jansen et al. 2000)</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36704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 &amp; cited papers</a:t>
            </a:r>
          </a:p>
        </p:txBody>
      </p:sp>
      <p:sp>
        <p:nvSpPr>
          <p:cNvPr id="3" name="Content Placeholder 2"/>
          <p:cNvSpPr>
            <a:spLocks noGrp="1"/>
          </p:cNvSpPr>
          <p:nvPr>
            <p:ph sz="half" idx="1"/>
          </p:nvPr>
        </p:nvSpPr>
        <p:spPr>
          <a:xfrm>
            <a:off x="1024128" y="3251090"/>
            <a:ext cx="4556866" cy="1986955"/>
          </a:xfrm>
          <a:ln>
            <a:solidFill>
              <a:schemeClr val="bg1"/>
            </a:solidFill>
          </a:ln>
        </p:spPr>
        <p:txBody>
          <a:bodyPr>
            <a:normAutofit fontScale="92500" lnSpcReduction="20000"/>
          </a:bodyPr>
          <a:lstStyle/>
          <a:p>
            <a:pPr>
              <a:spcBef>
                <a:spcPts val="600"/>
              </a:spcBef>
              <a:spcAft>
                <a:spcPts val="0"/>
              </a:spcAft>
              <a:buFont typeface="Arial" panose="020B0604020202020204" pitchFamily="34" charset="0"/>
              <a:buChar char="•"/>
            </a:pPr>
            <a:r>
              <a:rPr lang="en-US" sz="1800" dirty="0"/>
              <a:t>Jansen, R.A., et al. 2000, </a:t>
            </a:r>
            <a:r>
              <a:rPr lang="en-US" sz="1800" dirty="0" err="1"/>
              <a:t>ApJS</a:t>
            </a:r>
            <a:r>
              <a:rPr lang="en-US" sz="1800" dirty="0"/>
              <a:t> 126, 271-397</a:t>
            </a:r>
          </a:p>
          <a:p>
            <a:pPr>
              <a:spcBef>
                <a:spcPts val="600"/>
              </a:spcBef>
              <a:spcAft>
                <a:spcPts val="0"/>
              </a:spcAft>
              <a:buFont typeface="Arial" panose="020B0604020202020204" pitchFamily="34" charset="0"/>
              <a:buChar char="•"/>
            </a:pPr>
            <a:r>
              <a:rPr lang="en-US" sz="1800" dirty="0"/>
              <a:t>Jarrett, T.H. et al. 2003, AJ 125, 525-554</a:t>
            </a:r>
          </a:p>
          <a:p>
            <a:pPr>
              <a:spcBef>
                <a:spcPts val="600"/>
              </a:spcBef>
              <a:spcAft>
                <a:spcPts val="0"/>
              </a:spcAft>
              <a:buFont typeface="Arial" panose="020B0604020202020204" pitchFamily="34" charset="0"/>
              <a:buChar char="•"/>
            </a:pPr>
            <a:r>
              <a:rPr lang="en-US" sz="1800" dirty="0"/>
              <a:t>Kim, D., et al. 2016, AJ (submitted)</a:t>
            </a:r>
          </a:p>
          <a:p>
            <a:pPr>
              <a:spcBef>
                <a:spcPts val="600"/>
              </a:spcBef>
              <a:spcAft>
                <a:spcPts val="0"/>
              </a:spcAft>
              <a:buFont typeface="Arial" panose="020B0604020202020204" pitchFamily="34" charset="0"/>
              <a:buChar char="•"/>
            </a:pPr>
            <a:r>
              <a:rPr lang="en-US" sz="1800" dirty="0"/>
              <a:t>Wright, E.L., et al. 2010, AJ 140, 1868-1881</a:t>
            </a:r>
          </a:p>
          <a:p>
            <a:pPr>
              <a:spcBef>
                <a:spcPts val="600"/>
              </a:spcBef>
              <a:spcAft>
                <a:spcPts val="0"/>
              </a:spcAft>
              <a:buFont typeface="Arial" panose="020B0604020202020204" pitchFamily="34" charset="0"/>
              <a:buChar char="•"/>
            </a:pPr>
            <a:r>
              <a:rPr lang="en-US" sz="1800" dirty="0"/>
              <a:t>Zahid, H.J., et al. 2013, </a:t>
            </a:r>
            <a:r>
              <a:rPr lang="en-US" sz="1800" dirty="0" err="1"/>
              <a:t>ApJS</a:t>
            </a:r>
            <a:r>
              <a:rPr lang="en-US" sz="1800" dirty="0"/>
              <a:t> 763.2, 92</a:t>
            </a:r>
          </a:p>
          <a:p>
            <a:pPr>
              <a:spcBef>
                <a:spcPts val="600"/>
              </a:spcBef>
              <a:spcAft>
                <a:spcPts val="0"/>
              </a:spcAft>
              <a:buFont typeface="Arial" panose="020B0604020202020204" pitchFamily="34" charset="0"/>
              <a:buChar char="•"/>
            </a:pPr>
            <a:endParaRPr lang="en-US" sz="1800" dirty="0"/>
          </a:p>
          <a:p>
            <a:r>
              <a:rPr lang="en-US" sz="1900" dirty="0"/>
              <a:t>Rolf Jansen’s website: public.asu.edu/~</a:t>
            </a:r>
            <a:r>
              <a:rPr lang="en-US" sz="1900" dirty="0" err="1"/>
              <a:t>rjansen</a:t>
            </a:r>
            <a:endParaRPr lang="en-US" sz="1900" dirty="0"/>
          </a:p>
          <a:p>
            <a:endParaRPr lang="en-US" dirty="0"/>
          </a:p>
        </p:txBody>
      </p:sp>
      <p:sp>
        <p:nvSpPr>
          <p:cNvPr id="4" name="Content Placeholder 3"/>
          <p:cNvSpPr>
            <a:spLocks noGrp="1"/>
          </p:cNvSpPr>
          <p:nvPr>
            <p:ph sz="half" idx="2"/>
          </p:nvPr>
        </p:nvSpPr>
        <p:spPr>
          <a:xfrm>
            <a:off x="1024127" y="2193948"/>
            <a:ext cx="9675403" cy="948026"/>
          </a:xfrm>
        </p:spPr>
        <p:txBody>
          <a:bodyPr>
            <a:normAutofit fontScale="92500" lnSpcReduction="20000"/>
          </a:bodyPr>
          <a:lstStyle/>
          <a:p>
            <a:pPr marL="0" indent="0">
              <a:buNone/>
            </a:pPr>
            <a:r>
              <a:rPr lang="en-US" dirty="0"/>
              <a:t>I would like to thank my mentor Rolf Jansen for his support and guidance throughout my project and ASU/NASA Space Grant.</a:t>
            </a:r>
          </a:p>
          <a:p>
            <a:pPr marL="0" indent="0">
              <a:buNone/>
            </a:pPr>
            <a:endParaRPr lang="en-US" dirty="0"/>
          </a:p>
        </p:txBody>
      </p:sp>
      <p:pic>
        <p:nvPicPr>
          <p:cNvPr id="5" name="Picture 4"/>
          <p:cNvPicPr>
            <a:picLocks noChangeAspect="1"/>
          </p:cNvPicPr>
          <p:nvPr/>
        </p:nvPicPr>
        <p:blipFill>
          <a:blip r:embed="rId3"/>
          <a:stretch>
            <a:fillRect/>
          </a:stretch>
        </p:blipFill>
        <p:spPr>
          <a:xfrm>
            <a:off x="0" y="5655804"/>
            <a:ext cx="12187695" cy="1191686"/>
          </a:xfrm>
          <a:prstGeom prst="rect">
            <a:avLst/>
          </a:prstGeom>
        </p:spPr>
      </p:pic>
      <p:pic>
        <p:nvPicPr>
          <p:cNvPr id="6" name="Picture 5"/>
          <p:cNvPicPr>
            <a:picLocks noChangeAspect="1"/>
          </p:cNvPicPr>
          <p:nvPr/>
        </p:nvPicPr>
        <p:blipFill>
          <a:blip r:embed="rId4"/>
          <a:stretch>
            <a:fillRect/>
          </a:stretch>
        </p:blipFill>
        <p:spPr>
          <a:xfrm>
            <a:off x="8939692" y="272463"/>
            <a:ext cx="2852916" cy="625506"/>
          </a:xfrm>
          <a:prstGeom prst="rect">
            <a:avLst/>
          </a:prstGeom>
        </p:spPr>
      </p:pic>
    </p:spTree>
    <p:extLst>
      <p:ext uri="{BB962C8B-B14F-4D97-AF65-F5344CB8AC3E}">
        <p14:creationId xmlns:p14="http://schemas.microsoft.com/office/powerpoint/2010/main" val="3734143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ngc5888</a:t>
            </a:r>
          </a:p>
        </p:txBody>
      </p:sp>
      <p:sp>
        <p:nvSpPr>
          <p:cNvPr id="3" name="Content Placeholder 2"/>
          <p:cNvSpPr>
            <a:spLocks noGrp="1"/>
          </p:cNvSpPr>
          <p:nvPr>
            <p:ph idx="1"/>
          </p:nvPr>
        </p:nvSpPr>
        <p:spPr>
          <a:xfrm>
            <a:off x="1003108" y="2128347"/>
            <a:ext cx="6249031" cy="4023360"/>
          </a:xfrm>
        </p:spPr>
        <p:txBody>
          <a:bodyPr>
            <a:normAutofit fontScale="92500" lnSpcReduction="20000"/>
          </a:bodyPr>
          <a:lstStyle/>
          <a:p>
            <a:pPr>
              <a:buFont typeface="Wingdings" panose="05000000000000000000" pitchFamily="2" charset="2"/>
              <a:buChar char="v"/>
            </a:pPr>
            <a:r>
              <a:rPr lang="en-US" dirty="0"/>
              <a:t> This project aims to analyze trends, with radius, of surface brightness and color within relatively nearby galaxies and attempts to answer whether or not galaxies are more opaque in their central region than in their outskirts</a:t>
            </a:r>
          </a:p>
          <a:p>
            <a:pPr>
              <a:buFont typeface="Wingdings" panose="05000000000000000000" pitchFamily="2" charset="2"/>
              <a:buChar char="v"/>
            </a:pPr>
            <a:endParaRPr lang="en-US" dirty="0"/>
          </a:p>
          <a:p>
            <a:pPr>
              <a:buFont typeface="Wingdings" panose="05000000000000000000" pitchFamily="2" charset="2"/>
              <a:buChar char="v"/>
            </a:pPr>
            <a:r>
              <a:rPr lang="en-US" dirty="0"/>
              <a:t>Zahid et al. (2013)</a:t>
            </a:r>
          </a:p>
          <a:p>
            <a:pPr lvl="1">
              <a:buFont typeface="Arial" panose="020B0604020202020204" pitchFamily="34" charset="0"/>
              <a:buChar char="•"/>
            </a:pPr>
            <a:r>
              <a:rPr lang="en-US" dirty="0"/>
              <a:t>Result that no significant dependence of extinction on the radius was detected that seems to conflict with typical findings</a:t>
            </a:r>
          </a:p>
          <a:p>
            <a:pPr lvl="1">
              <a:buFont typeface="Arial" panose="020B0604020202020204" pitchFamily="34" charset="0"/>
              <a:buChar char="•"/>
            </a:pPr>
            <a:endParaRPr lang="en-US" dirty="0"/>
          </a:p>
          <a:p>
            <a:pPr>
              <a:buFont typeface="Wingdings" panose="05000000000000000000" pitchFamily="2" charset="2"/>
              <a:buChar char="v"/>
            </a:pPr>
            <a:r>
              <a:rPr lang="en-US" dirty="0"/>
              <a:t>Work done includes data in these filters:</a:t>
            </a:r>
          </a:p>
          <a:p>
            <a:pPr lvl="1">
              <a:buFont typeface="Arial" panose="020B0604020202020204" pitchFamily="34" charset="0"/>
              <a:buChar char="•"/>
            </a:pPr>
            <a:r>
              <a:rPr lang="en-US" dirty="0"/>
              <a:t>B and R (0.44 and 0.65 micron; SAO48”, Jansen et al. 2000)</a:t>
            </a:r>
          </a:p>
          <a:p>
            <a:pPr lvl="1">
              <a:buFont typeface="Arial" panose="020B0604020202020204" pitchFamily="34" charset="0"/>
              <a:buChar char="•"/>
            </a:pPr>
            <a:r>
              <a:rPr lang="en-US" dirty="0"/>
              <a:t>J, H, and Ks (1.25, 1.65, and 2.17 micron; 2MASS, Jarrett et al. 2002)</a:t>
            </a:r>
          </a:p>
          <a:p>
            <a:pPr lvl="1">
              <a:buFont typeface="Arial" panose="020B0604020202020204" pitchFamily="34" charset="0"/>
              <a:buChar char="•"/>
            </a:pPr>
            <a:r>
              <a:rPr lang="en-US" dirty="0"/>
              <a:t>3.4 and 4.6 micron (WISE, Wright et al. 2010)</a:t>
            </a:r>
          </a:p>
        </p:txBody>
      </p:sp>
      <p:pic>
        <p:nvPicPr>
          <p:cNvPr id="4" name="Picture 3"/>
          <p:cNvPicPr>
            <a:picLocks noChangeAspect="1"/>
          </p:cNvPicPr>
          <p:nvPr/>
        </p:nvPicPr>
        <p:blipFill>
          <a:blip r:embed="rId3"/>
          <a:stretch>
            <a:fillRect/>
          </a:stretch>
        </p:blipFill>
        <p:spPr>
          <a:xfrm>
            <a:off x="7424090" y="1343857"/>
            <a:ext cx="4773168" cy="4773168"/>
          </a:xfrm>
          <a:prstGeom prst="rect">
            <a:avLst/>
          </a:prstGeom>
        </p:spPr>
      </p:pic>
      <p:sp>
        <p:nvSpPr>
          <p:cNvPr id="5" name="Rectangle 4"/>
          <p:cNvSpPr/>
          <p:nvPr/>
        </p:nvSpPr>
        <p:spPr>
          <a:xfrm>
            <a:off x="8084821" y="6234527"/>
            <a:ext cx="3546291" cy="307777"/>
          </a:xfrm>
          <a:prstGeom prst="rect">
            <a:avLst/>
          </a:prstGeom>
        </p:spPr>
        <p:txBody>
          <a:bodyPr wrap="none">
            <a:spAutoFit/>
          </a:bodyPr>
          <a:lstStyle/>
          <a:p>
            <a:pPr algn="ctr"/>
            <a:r>
              <a:rPr lang="en-US" sz="1400" dirty="0"/>
              <a:t>SDSS </a:t>
            </a:r>
            <a:r>
              <a:rPr lang="en-US" sz="1400" i="1" dirty="0" err="1"/>
              <a:t>gri</a:t>
            </a:r>
            <a:r>
              <a:rPr lang="en-US" sz="1400" dirty="0"/>
              <a:t> color composite of galaxy NGC5888</a:t>
            </a:r>
          </a:p>
        </p:txBody>
      </p:sp>
    </p:spTree>
    <p:extLst>
      <p:ext uri="{BB962C8B-B14F-4D97-AF65-F5344CB8AC3E}">
        <p14:creationId xmlns:p14="http://schemas.microsoft.com/office/powerpoint/2010/main" val="3680316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280370"/>
          </a:xfrm>
        </p:spPr>
        <p:txBody>
          <a:bodyPr/>
          <a:lstStyle/>
          <a:p>
            <a:r>
              <a:rPr lang="en-US" dirty="0"/>
              <a:t>processes: mask</a:t>
            </a:r>
          </a:p>
        </p:txBody>
      </p:sp>
      <p:sp>
        <p:nvSpPr>
          <p:cNvPr id="3" name="Content Placeholder 2"/>
          <p:cNvSpPr>
            <a:spLocks noGrp="1"/>
          </p:cNvSpPr>
          <p:nvPr>
            <p:ph idx="1"/>
          </p:nvPr>
        </p:nvSpPr>
        <p:spPr>
          <a:xfrm>
            <a:off x="4051740" y="2228197"/>
            <a:ext cx="4046482" cy="3726161"/>
          </a:xfrm>
        </p:spPr>
        <p:txBody>
          <a:bodyPr>
            <a:normAutofit/>
          </a:bodyPr>
          <a:lstStyle/>
          <a:p>
            <a:pPr>
              <a:buFont typeface="Wingdings" panose="05000000000000000000" pitchFamily="2" charset="2"/>
              <a:buChar char="v"/>
            </a:pPr>
            <a:r>
              <a:rPr lang="en-US" dirty="0"/>
              <a:t> Created a mask for NGC5888</a:t>
            </a:r>
          </a:p>
          <a:p>
            <a:pPr>
              <a:buFont typeface="Wingdings" panose="05000000000000000000" pitchFamily="2" charset="2"/>
              <a:buChar char="v"/>
            </a:pPr>
            <a:endParaRPr lang="en-US" sz="1000" dirty="0"/>
          </a:p>
          <a:p>
            <a:pPr lvl="1">
              <a:buFont typeface="Arial" panose="020B0604020202020204" pitchFamily="34" charset="0"/>
              <a:buChar char="•"/>
            </a:pPr>
            <a:r>
              <a:rPr lang="en-US" dirty="0" err="1"/>
              <a:t>SAOImage</a:t>
            </a:r>
            <a:r>
              <a:rPr lang="en-US" dirty="0"/>
              <a:t> ds9 used to generate regions files</a:t>
            </a:r>
          </a:p>
          <a:p>
            <a:pPr lvl="1">
              <a:buFont typeface="Arial" panose="020B0604020202020204" pitchFamily="34" charset="0"/>
              <a:buChar char="•"/>
            </a:pPr>
            <a:r>
              <a:rPr lang="en-US" dirty="0" err="1"/>
              <a:t>mkmask</a:t>
            </a:r>
            <a:r>
              <a:rPr lang="en-US" dirty="0"/>
              <a:t> compiled in Fortran </a:t>
            </a:r>
          </a:p>
          <a:p>
            <a:pPr lvl="2">
              <a:buFont typeface="Arial" panose="020B0604020202020204" pitchFamily="34" charset="0"/>
              <a:buChar char="•"/>
            </a:pPr>
            <a:r>
              <a:rPr lang="en-US" dirty="0"/>
              <a:t>Written by Rolf Jansen</a:t>
            </a:r>
          </a:p>
          <a:p>
            <a:pPr lvl="2">
              <a:buFont typeface="Arial" panose="020B0604020202020204" pitchFamily="34" charset="0"/>
              <a:buChar char="•"/>
            </a:pPr>
            <a:endParaRPr lang="en-US" sz="1000" dirty="0"/>
          </a:p>
          <a:p>
            <a:pPr lvl="1">
              <a:buFont typeface="Arial" panose="020B0604020202020204" pitchFamily="34" charset="0"/>
              <a:buChar char="•"/>
            </a:pPr>
            <a:r>
              <a:rPr lang="en-US" dirty="0"/>
              <a:t>Flagged pixels belonging to any of the three classes:</a:t>
            </a:r>
          </a:p>
          <a:p>
            <a:pPr lvl="2">
              <a:buFont typeface="Arial" panose="020B0604020202020204" pitchFamily="34" charset="0"/>
              <a:buChar char="•"/>
            </a:pPr>
            <a:r>
              <a:rPr lang="en-US" dirty="0"/>
              <a:t>White: galaxy given value of 1</a:t>
            </a:r>
          </a:p>
          <a:p>
            <a:pPr lvl="2">
              <a:buFont typeface="Arial" panose="020B0604020202020204" pitchFamily="34" charset="0"/>
              <a:buChar char="•"/>
            </a:pPr>
            <a:r>
              <a:rPr lang="en-US" dirty="0"/>
              <a:t>Grey: background given value of 0</a:t>
            </a:r>
          </a:p>
          <a:p>
            <a:pPr lvl="2">
              <a:buFont typeface="Arial" panose="020B0604020202020204" pitchFamily="34" charset="0"/>
              <a:buChar char="•"/>
            </a:pPr>
            <a:r>
              <a:rPr lang="en-US" dirty="0"/>
              <a:t>Black: light sources given value of -1</a:t>
            </a:r>
          </a:p>
          <a:p>
            <a:pPr lvl="2">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pic>
        <p:nvPicPr>
          <p:cNvPr id="4" name="Picture 3"/>
          <p:cNvPicPr>
            <a:picLocks noChangeAspect="1"/>
          </p:cNvPicPr>
          <p:nvPr/>
        </p:nvPicPr>
        <p:blipFill rotWithShape="1">
          <a:blip r:embed="rId3"/>
          <a:srcRect l="5738" r="6152"/>
          <a:stretch/>
        </p:blipFill>
        <p:spPr>
          <a:xfrm>
            <a:off x="8219090" y="2207172"/>
            <a:ext cx="3620814" cy="3597002"/>
          </a:xfrm>
          <a:prstGeom prst="rect">
            <a:avLst/>
          </a:prstGeom>
        </p:spPr>
      </p:pic>
      <p:pic>
        <p:nvPicPr>
          <p:cNvPr id="5" name="Picture 4"/>
          <p:cNvPicPr>
            <a:picLocks noChangeAspect="1"/>
          </p:cNvPicPr>
          <p:nvPr/>
        </p:nvPicPr>
        <p:blipFill>
          <a:blip r:embed="rId4"/>
          <a:stretch>
            <a:fillRect/>
          </a:stretch>
        </p:blipFill>
        <p:spPr>
          <a:xfrm>
            <a:off x="293543" y="2207172"/>
            <a:ext cx="3591971" cy="3597002"/>
          </a:xfrm>
          <a:prstGeom prst="rect">
            <a:avLst/>
          </a:prstGeom>
        </p:spPr>
      </p:pic>
      <p:sp>
        <p:nvSpPr>
          <p:cNvPr id="6" name="TextBox 5"/>
          <p:cNvSpPr txBox="1"/>
          <p:nvPr/>
        </p:nvSpPr>
        <p:spPr>
          <a:xfrm>
            <a:off x="1232936" y="6036394"/>
            <a:ext cx="1673176" cy="369332"/>
          </a:xfrm>
          <a:prstGeom prst="rect">
            <a:avLst/>
          </a:prstGeom>
          <a:noFill/>
        </p:spPr>
        <p:txBody>
          <a:bodyPr wrap="square" rtlCol="0">
            <a:spAutoFit/>
          </a:bodyPr>
          <a:lstStyle/>
          <a:p>
            <a:r>
              <a:rPr lang="en-US" dirty="0"/>
              <a:t>3.4 micron mask</a:t>
            </a:r>
          </a:p>
        </p:txBody>
      </p:sp>
      <p:sp>
        <p:nvSpPr>
          <p:cNvPr id="7" name="TextBox 6"/>
          <p:cNvSpPr txBox="1"/>
          <p:nvPr/>
        </p:nvSpPr>
        <p:spPr>
          <a:xfrm>
            <a:off x="9664260" y="6036394"/>
            <a:ext cx="846082" cy="369332"/>
          </a:xfrm>
          <a:prstGeom prst="rect">
            <a:avLst/>
          </a:prstGeom>
          <a:noFill/>
        </p:spPr>
        <p:txBody>
          <a:bodyPr wrap="square" rtlCol="0">
            <a:spAutoFit/>
          </a:bodyPr>
          <a:lstStyle/>
          <a:p>
            <a:r>
              <a:rPr lang="en-US" dirty="0"/>
              <a:t>R mask</a:t>
            </a:r>
          </a:p>
        </p:txBody>
      </p:sp>
    </p:spTree>
    <p:extLst>
      <p:ext uri="{BB962C8B-B14F-4D97-AF65-F5344CB8AC3E}">
        <p14:creationId xmlns:p14="http://schemas.microsoft.com/office/powerpoint/2010/main" val="194864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smoothing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buFont typeface="Wingdings" panose="05000000000000000000" pitchFamily="2" charset="2"/>
                  <a:buChar char="v"/>
                </a:pPr>
                <a:r>
                  <a:rPr lang="en-US" dirty="0"/>
                  <a:t>Smoothed the profiles in each of the filters to the resolution of the WISE 4.6 micron image (7.268 pixels) using a filter dependent Gaussian kernel</a:t>
                </a:r>
              </a:p>
              <a:p>
                <a:pPr lvl="1">
                  <a:buFont typeface="Arial" panose="020B0604020202020204" pitchFamily="34" charset="0"/>
                  <a:buChar char="•"/>
                </a:pPr>
                <a:r>
                  <a:rPr lang="en-US" dirty="0"/>
                  <a:t>Resolution of B, R, J, H, Ks, and 3.4mu images respectively:</a:t>
                </a:r>
              </a:p>
              <a:p>
                <a:pPr lvl="1"/>
                <a:r>
                  <a:rPr lang="en-US" dirty="0"/>
                  <a:t>2.2154 pix, 2.0745 pix, 1.098 pix, 1.075 pix, 1.113 pix, and 6.520 pix</a:t>
                </a:r>
              </a:p>
              <a:p>
                <a:pPr lvl="1"/>
                <a:endParaRPr lang="en-US" dirty="0"/>
              </a:p>
              <a:p>
                <a:pPr>
                  <a:buFont typeface="Wingdings" panose="05000000000000000000" pitchFamily="2" charset="2"/>
                  <a:buChar char="v"/>
                </a:pPr>
                <a:r>
                  <a:rPr lang="en-US" dirty="0"/>
                  <a:t>Converted magnitudes from the Vega system to the AB (physical) system</a:t>
                </a:r>
              </a:p>
              <a:p>
                <a:pPr lvl="1"/>
                <a14:m>
                  <m:oMath xmlns:m="http://schemas.openxmlformats.org/officeDocument/2006/math">
                    <m:r>
                      <m:rPr>
                        <m:nor/>
                      </m:rPr>
                      <a:rPr lang="en-US" sz="2000" dirty="0"/>
                      <m:t>M</m:t>
                    </m:r>
                    <m:r>
                      <m:rPr>
                        <m:nor/>
                      </m:rPr>
                      <a:rPr lang="en-US" sz="2000" baseline="-25000" dirty="0"/>
                      <m:t>AB</m:t>
                    </m:r>
                    <m:r>
                      <m:rPr>
                        <m:nor/>
                      </m:rPr>
                      <a:rPr lang="en-US" sz="2000" dirty="0"/>
                      <m:t>= </m:t>
                    </m:r>
                    <m:r>
                      <m:rPr>
                        <m:nor/>
                      </m:rPr>
                      <a:rPr lang="en-US" sz="2000" dirty="0"/>
                      <m:t>Mvega</m:t>
                    </m:r>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m:t>
                    </m:r>
                    <m:r>
                      <m:rPr>
                        <m:nor/>
                      </m:rPr>
                      <a:rPr lang="en-US" sz="2000" dirty="0"/>
                      <m:t>M</m:t>
                    </m:r>
                  </m:oMath>
                </a14:m>
                <a:endParaRPr lang="en-US" sz="2000" dirty="0"/>
              </a:p>
              <a:p>
                <a:pPr lvl="2"/>
                <a14:m>
                  <m:oMath xmlns:m="http://schemas.openxmlformats.org/officeDocument/2006/math">
                    <m:r>
                      <a:rPr lang="en-US" sz="1600" i="1">
                        <a:latin typeface="Cambria Math" panose="02040503050406030204" pitchFamily="18" charset="0"/>
                        <a:ea typeface="Cambria Math" panose="02040503050406030204" pitchFamily="18" charset="0"/>
                      </a:rPr>
                      <m:t>∆</m:t>
                    </m:r>
                    <m:r>
                      <m:rPr>
                        <m:nor/>
                      </m:rPr>
                      <a:rPr lang="en-US" sz="1600" dirty="0"/>
                      <m:t>M</m:t>
                    </m:r>
                  </m:oMath>
                </a14:m>
                <a:r>
                  <a:rPr lang="en-US" sz="1600" dirty="0"/>
                  <a:t> values for B, R, J, H, Ks, and 3.4mu respectively:</a:t>
                </a:r>
              </a:p>
              <a:p>
                <a:pPr lvl="2"/>
                <a:r>
                  <a:rPr lang="en-US" sz="1600" dirty="0"/>
                  <a:t>0.09, 0.21, 0.91, 1.39, 1.85, 2.699, 3.339</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29" t="-1818" r="-439"/>
                </a:stretch>
              </a:blipFill>
            </p:spPr>
            <p:txBody>
              <a:bodyPr/>
              <a:lstStyle/>
              <a:p>
                <a:r>
                  <a:rPr lang="en-US">
                    <a:noFill/>
                  </a:rPr>
                  <a:t> </a:t>
                </a:r>
              </a:p>
            </p:txBody>
          </p:sp>
        </mc:Fallback>
      </mc:AlternateContent>
    </p:spTree>
    <p:extLst>
      <p:ext uri="{BB962C8B-B14F-4D97-AF65-F5344CB8AC3E}">
        <p14:creationId xmlns:p14="http://schemas.microsoft.com/office/powerpoint/2010/main" val="396753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smoothing</a:t>
            </a:r>
          </a:p>
        </p:txBody>
      </p:sp>
      <p:sp>
        <p:nvSpPr>
          <p:cNvPr id="3" name="Content Placeholder 2"/>
          <p:cNvSpPr>
            <a:spLocks noGrp="1"/>
          </p:cNvSpPr>
          <p:nvPr>
            <p:ph idx="1"/>
          </p:nvPr>
        </p:nvSpPr>
        <p:spPr>
          <a:xfrm>
            <a:off x="1024129" y="2286000"/>
            <a:ext cx="4630438" cy="4023360"/>
          </a:xfrm>
        </p:spPr>
        <p:txBody>
          <a:bodyPr/>
          <a:lstStyle/>
          <a:p>
            <a:pPr>
              <a:buFont typeface="Wingdings" panose="05000000000000000000" pitchFamily="2" charset="2"/>
              <a:buChar char="v"/>
            </a:pPr>
            <a:r>
              <a:rPr lang="en-US" sz="1800" dirty="0"/>
              <a:t>Comparison of the spectrum of Vega and a spectrum that is flat in f</a:t>
            </a:r>
            <a:r>
              <a:rPr lang="en-US" sz="1800" baseline="-25000" dirty="0"/>
              <a:t>𝛎</a:t>
            </a:r>
            <a:endParaRPr lang="en-US" sz="1800" dirty="0"/>
          </a:p>
          <a:p>
            <a:pPr>
              <a:buFont typeface="Wingdings" panose="05000000000000000000" pitchFamily="2" charset="2"/>
              <a:buChar char="v"/>
            </a:pPr>
            <a:r>
              <a:rPr lang="en-US" sz="1800" dirty="0"/>
              <a:t>The former defines the Vega, the latter the AB magnitude system</a:t>
            </a:r>
          </a:p>
          <a:p>
            <a:endParaRPr lang="en-US" sz="2000" i="1" dirty="0"/>
          </a:p>
          <a:p>
            <a:pPr marL="0" indent="0">
              <a:buNone/>
            </a:pPr>
            <a:r>
              <a:rPr lang="en-US" sz="2000" i="1" dirty="0"/>
              <a:t>Source: R.A. Jansen</a:t>
            </a:r>
            <a:endParaRPr lang="en-US" i="1" dirty="0"/>
          </a:p>
        </p:txBody>
      </p:sp>
      <p:pic>
        <p:nvPicPr>
          <p:cNvPr id="4" name="Picture 3"/>
          <p:cNvPicPr>
            <a:picLocks noChangeAspect="1"/>
          </p:cNvPicPr>
          <p:nvPr/>
        </p:nvPicPr>
        <p:blipFill>
          <a:blip r:embed="rId3"/>
          <a:stretch>
            <a:fillRect/>
          </a:stretch>
        </p:blipFill>
        <p:spPr>
          <a:xfrm>
            <a:off x="5746600" y="1007535"/>
            <a:ext cx="5657937" cy="5177803"/>
          </a:xfrm>
          <a:prstGeom prst="rect">
            <a:avLst/>
          </a:prstGeom>
        </p:spPr>
      </p:pic>
    </p:spTree>
    <p:extLst>
      <p:ext uri="{BB962C8B-B14F-4D97-AF65-F5344CB8AC3E}">
        <p14:creationId xmlns:p14="http://schemas.microsoft.com/office/powerpoint/2010/main" val="56613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96030"/>
            <a:ext cx="9720072" cy="1499616"/>
          </a:xfrm>
        </p:spPr>
        <p:txBody>
          <a:bodyPr/>
          <a:lstStyle/>
          <a:p>
            <a:r>
              <a:rPr lang="en-US" dirty="0"/>
              <a:t>Radial profiles of surface brightness</a:t>
            </a:r>
          </a:p>
        </p:txBody>
      </p:sp>
      <p:sp>
        <p:nvSpPr>
          <p:cNvPr id="3" name="Content Placeholder 2"/>
          <p:cNvSpPr>
            <a:spLocks noGrp="1"/>
          </p:cNvSpPr>
          <p:nvPr>
            <p:ph idx="1"/>
          </p:nvPr>
        </p:nvSpPr>
        <p:spPr>
          <a:xfrm>
            <a:off x="1024128" y="2103679"/>
            <a:ext cx="5865403" cy="4275608"/>
          </a:xfrm>
        </p:spPr>
        <p:txBody>
          <a:bodyPr>
            <a:normAutofit/>
          </a:bodyPr>
          <a:lstStyle/>
          <a:p>
            <a:pPr>
              <a:buFont typeface="Wingdings" panose="05000000000000000000" pitchFamily="2" charset="2"/>
              <a:buChar char="v"/>
            </a:pPr>
            <a:r>
              <a:rPr lang="en-US" dirty="0"/>
              <a:t>Constructed radial profiles of surface brightness in each filter</a:t>
            </a:r>
          </a:p>
          <a:p>
            <a:pPr lvl="1">
              <a:buFont typeface="Arial" panose="020B0604020202020204" pitchFamily="34" charset="0"/>
              <a:buChar char="•"/>
            </a:pPr>
            <a:r>
              <a:rPr lang="en-US" dirty="0"/>
              <a:t>galprof.pro –IDL routine written by Rolf Jansen available on  website</a:t>
            </a:r>
          </a:p>
          <a:p>
            <a:pPr>
              <a:buFont typeface="Wingdings" panose="05000000000000000000" pitchFamily="2" charset="2"/>
              <a:buChar char="v"/>
            </a:pPr>
            <a:r>
              <a:rPr lang="en-US" dirty="0"/>
              <a:t>Dotted curves represent the surface brightness profiles prior to smoothing</a:t>
            </a:r>
          </a:p>
        </p:txBody>
      </p:sp>
      <p:pic>
        <p:nvPicPr>
          <p:cNvPr id="4" name="Picture 3"/>
          <p:cNvPicPr>
            <a:picLocks noChangeAspect="1"/>
          </p:cNvPicPr>
          <p:nvPr/>
        </p:nvPicPr>
        <p:blipFill>
          <a:blip r:embed="rId3"/>
          <a:stretch>
            <a:fillRect/>
          </a:stretch>
        </p:blipFill>
        <p:spPr>
          <a:xfrm>
            <a:off x="7131268" y="1786758"/>
            <a:ext cx="4738137" cy="4634028"/>
          </a:xfrm>
          <a:prstGeom prst="rect">
            <a:avLst/>
          </a:prstGeom>
        </p:spPr>
      </p:pic>
    </p:spTree>
    <p:extLst>
      <p:ext uri="{BB962C8B-B14F-4D97-AF65-F5344CB8AC3E}">
        <p14:creationId xmlns:p14="http://schemas.microsoft.com/office/powerpoint/2010/main" val="780106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96030"/>
            <a:ext cx="9720072" cy="1499616"/>
          </a:xfrm>
        </p:spPr>
        <p:txBody>
          <a:bodyPr/>
          <a:lstStyle/>
          <a:p>
            <a:r>
              <a:rPr lang="en-US" dirty="0"/>
              <a:t>Radial profiles of surface brightness</a:t>
            </a:r>
          </a:p>
        </p:txBody>
      </p:sp>
      <p:sp>
        <p:nvSpPr>
          <p:cNvPr id="3" name="Content Placeholder 2"/>
          <p:cNvSpPr>
            <a:spLocks noGrp="1"/>
          </p:cNvSpPr>
          <p:nvPr>
            <p:ph idx="1"/>
          </p:nvPr>
        </p:nvSpPr>
        <p:spPr>
          <a:xfrm>
            <a:off x="1024128" y="2033752"/>
            <a:ext cx="5865403" cy="4275608"/>
          </a:xfrm>
        </p:spPr>
        <p:txBody>
          <a:bodyPr>
            <a:normAutofit/>
          </a:bodyPr>
          <a:lstStyle/>
          <a:p>
            <a:pPr>
              <a:buFont typeface="Wingdings" panose="05000000000000000000" pitchFamily="2" charset="2"/>
              <a:buChar char="v"/>
            </a:pPr>
            <a:r>
              <a:rPr lang="en-US" dirty="0"/>
              <a:t>Coding done in </a:t>
            </a:r>
            <a:r>
              <a:rPr lang="en-US" dirty="0" err="1"/>
              <a:t>SuperMongo</a:t>
            </a:r>
            <a:endParaRPr lang="en-US" dirty="0"/>
          </a:p>
          <a:p>
            <a:pPr lvl="1">
              <a:buFont typeface="Arial" panose="020B0604020202020204" pitchFamily="34" charset="0"/>
              <a:buChar char="•"/>
            </a:pPr>
            <a:r>
              <a:rPr lang="en-US" dirty="0"/>
              <a:t>Measured azimuthally averaged radial surface brightness profiles in elliptical annuli</a:t>
            </a:r>
          </a:p>
          <a:p>
            <a:pPr lvl="1">
              <a:buFont typeface="Arial" panose="020B0604020202020204" pitchFamily="34" charset="0"/>
              <a:buChar char="•"/>
            </a:pPr>
            <a:endParaRPr lang="en-US" dirty="0"/>
          </a:p>
          <a:p>
            <a:pPr>
              <a:buFont typeface="Wingdings" panose="05000000000000000000" pitchFamily="2" charset="2"/>
              <a:buChar char="v"/>
            </a:pPr>
            <a:r>
              <a:rPr lang="en-US" dirty="0"/>
              <a:t>Example piece of code (3.4 micron)</a:t>
            </a:r>
          </a:p>
          <a:p>
            <a:pPr marL="128016" lvl="1" indent="0">
              <a:buNone/>
            </a:pPr>
            <a:r>
              <a:rPr lang="en-US" dirty="0" err="1"/>
              <a:t>rfile</a:t>
            </a:r>
            <a:r>
              <a:rPr lang="en-US" dirty="0"/>
              <a:t> 167.NGC5888_3.4.prof</a:t>
            </a:r>
          </a:p>
          <a:p>
            <a:pPr marL="128016" lvl="1" indent="0">
              <a:buNone/>
            </a:pPr>
            <a:r>
              <a:rPr lang="en-US" dirty="0"/>
              <a:t>set xx = -5, 5, 1</a:t>
            </a:r>
          </a:p>
          <a:p>
            <a:pPr marL="128016" lvl="1" indent="0">
              <a:buNone/>
            </a:pPr>
            <a:r>
              <a:rPr lang="en-US" dirty="0"/>
              <a:t>set </a:t>
            </a:r>
            <a:r>
              <a:rPr lang="en-US" dirty="0" err="1"/>
              <a:t>kk</a:t>
            </a:r>
            <a:r>
              <a:rPr lang="en-US" dirty="0"/>
              <a:t> = </a:t>
            </a:r>
            <a:r>
              <a:rPr lang="en-US" dirty="0" err="1"/>
              <a:t>sqrt</a:t>
            </a:r>
            <a:r>
              <a:rPr lang="en-US" dirty="0"/>
              <a:t> ( (7.268*1.375)**2 )/1.375</a:t>
            </a:r>
          </a:p>
          <a:p>
            <a:pPr marL="128016" lvl="1" indent="0">
              <a:buNone/>
            </a:pPr>
            <a:r>
              <a:rPr lang="en-US" dirty="0"/>
              <a:t>set gg = gauss(xx, 0 (</a:t>
            </a:r>
            <a:r>
              <a:rPr lang="en-US" dirty="0" err="1"/>
              <a:t>kk</a:t>
            </a:r>
            <a:r>
              <a:rPr lang="en-US" dirty="0"/>
              <a:t>/2.354))</a:t>
            </a:r>
          </a:p>
          <a:p>
            <a:pPr marL="128016" lvl="1" indent="0">
              <a:buNone/>
            </a:pPr>
            <a:r>
              <a:rPr lang="en-US" dirty="0"/>
              <a:t>smooth2 mu </a:t>
            </a:r>
            <a:r>
              <a:rPr lang="en-US" dirty="0" err="1"/>
              <a:t>mu_sm</a:t>
            </a:r>
            <a:r>
              <a:rPr lang="en-US" dirty="0"/>
              <a:t> gg</a:t>
            </a:r>
          </a:p>
          <a:p>
            <a:pPr>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7131268" y="1786758"/>
            <a:ext cx="4738137" cy="4634028"/>
          </a:xfrm>
          <a:prstGeom prst="rect">
            <a:avLst/>
          </a:prstGeom>
        </p:spPr>
      </p:pic>
    </p:spTree>
    <p:extLst>
      <p:ext uri="{BB962C8B-B14F-4D97-AF65-F5344CB8AC3E}">
        <p14:creationId xmlns:p14="http://schemas.microsoft.com/office/powerpoint/2010/main" val="390068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713" y="564189"/>
            <a:ext cx="9720072" cy="1499616"/>
          </a:xfrm>
        </p:spPr>
        <p:txBody>
          <a:bodyPr/>
          <a:lstStyle/>
          <a:p>
            <a:r>
              <a:rPr lang="en-US" dirty="0"/>
              <a:t>RADIAL PROFILES of surface brightness</a:t>
            </a:r>
          </a:p>
        </p:txBody>
      </p:sp>
      <p:sp>
        <p:nvSpPr>
          <p:cNvPr id="3" name="Content Placeholder 2"/>
          <p:cNvSpPr>
            <a:spLocks noGrp="1"/>
          </p:cNvSpPr>
          <p:nvPr>
            <p:ph idx="1"/>
          </p:nvPr>
        </p:nvSpPr>
        <p:spPr>
          <a:xfrm>
            <a:off x="3912314" y="2175332"/>
            <a:ext cx="3896869" cy="4067505"/>
          </a:xfrm>
        </p:spPr>
        <p:txBody>
          <a:bodyPr>
            <a:noAutofit/>
          </a:bodyPr>
          <a:lstStyle/>
          <a:p>
            <a:pPr>
              <a:buFont typeface="Wingdings" panose="05000000000000000000" pitchFamily="2" charset="2"/>
              <a:buChar char="v"/>
            </a:pPr>
            <a:r>
              <a:rPr lang="en-US" sz="2000" dirty="0"/>
              <a:t>Finer details in the SDSS </a:t>
            </a:r>
            <a:r>
              <a:rPr lang="en-US" sz="2000" i="1" dirty="0" err="1"/>
              <a:t>gri</a:t>
            </a:r>
            <a:r>
              <a:rPr lang="en-US" sz="2000" dirty="0"/>
              <a:t> image lost</a:t>
            </a:r>
          </a:p>
          <a:p>
            <a:pPr>
              <a:buFont typeface="Wingdings" panose="05000000000000000000" pitchFamily="2" charset="2"/>
              <a:buChar char="v"/>
            </a:pPr>
            <a:r>
              <a:rPr lang="en-US" sz="2000" dirty="0"/>
              <a:t>As expected, the radial profile of surface brightness shows decreasing surface brightness at increasing </a:t>
            </a:r>
            <a:r>
              <a:rPr lang="en-US" sz="2000" dirty="0" err="1"/>
              <a:t>galactocentric</a:t>
            </a:r>
            <a:r>
              <a:rPr lang="en-US" sz="2000" dirty="0"/>
              <a:t> distances</a:t>
            </a:r>
          </a:p>
          <a:p>
            <a:pPr>
              <a:buFont typeface="Wingdings" panose="05000000000000000000" pitchFamily="2" charset="2"/>
              <a:buChar char="v"/>
            </a:pPr>
            <a:r>
              <a:rPr lang="en-US" sz="2000" dirty="0"/>
              <a:t> In the SED the surface brightness in magnitude units decreases almost linearly with increasing radius</a:t>
            </a:r>
          </a:p>
          <a:p>
            <a:pPr>
              <a:buFont typeface="Wingdings" panose="05000000000000000000" pitchFamily="2" charset="2"/>
              <a:buChar char="v"/>
            </a:pPr>
            <a:endParaRPr lang="en-US" sz="2000" dirty="0"/>
          </a:p>
        </p:txBody>
      </p:sp>
      <p:pic>
        <p:nvPicPr>
          <p:cNvPr id="4" name="Picture 3"/>
          <p:cNvPicPr>
            <a:picLocks noChangeAspect="1"/>
          </p:cNvPicPr>
          <p:nvPr/>
        </p:nvPicPr>
        <p:blipFill>
          <a:blip r:embed="rId3"/>
          <a:stretch>
            <a:fillRect/>
          </a:stretch>
        </p:blipFill>
        <p:spPr>
          <a:xfrm>
            <a:off x="89180" y="2046937"/>
            <a:ext cx="3684033" cy="3684033"/>
          </a:xfrm>
          <a:prstGeom prst="rect">
            <a:avLst/>
          </a:prstGeom>
        </p:spPr>
      </p:pic>
      <p:pic>
        <p:nvPicPr>
          <p:cNvPr id="5" name="Picture 4"/>
          <p:cNvPicPr>
            <a:picLocks noChangeAspect="1"/>
          </p:cNvPicPr>
          <p:nvPr/>
        </p:nvPicPr>
        <p:blipFill>
          <a:blip r:embed="rId4"/>
          <a:stretch>
            <a:fillRect/>
          </a:stretch>
        </p:blipFill>
        <p:spPr>
          <a:xfrm>
            <a:off x="8014225" y="1940053"/>
            <a:ext cx="4050508" cy="3961508"/>
          </a:xfrm>
          <a:prstGeom prst="rect">
            <a:avLst/>
          </a:prstGeom>
        </p:spPr>
      </p:pic>
      <p:sp>
        <p:nvSpPr>
          <p:cNvPr id="10" name="Rectangle 9"/>
          <p:cNvSpPr/>
          <p:nvPr/>
        </p:nvSpPr>
        <p:spPr>
          <a:xfrm>
            <a:off x="213354" y="5824623"/>
            <a:ext cx="3435684" cy="307777"/>
          </a:xfrm>
          <a:prstGeom prst="rect">
            <a:avLst/>
          </a:prstGeom>
        </p:spPr>
        <p:txBody>
          <a:bodyPr wrap="none">
            <a:spAutoFit/>
          </a:bodyPr>
          <a:lstStyle/>
          <a:p>
            <a:pPr algn="ctr"/>
            <a:r>
              <a:rPr lang="en-US" sz="1400" dirty="0"/>
              <a:t>SDSS </a:t>
            </a:r>
            <a:r>
              <a:rPr lang="en-US" sz="1400" i="1" dirty="0" err="1"/>
              <a:t>gri</a:t>
            </a:r>
            <a:r>
              <a:rPr lang="en-US" sz="1400" dirty="0"/>
              <a:t> color composite of galaxy </a:t>
            </a:r>
            <a:r>
              <a:rPr lang="en-US" sz="1100" dirty="0"/>
              <a:t>NGC5888</a:t>
            </a:r>
            <a:endParaRPr lang="en-US" sz="1400" dirty="0"/>
          </a:p>
        </p:txBody>
      </p:sp>
    </p:spTree>
    <p:extLst>
      <p:ext uri="{BB962C8B-B14F-4D97-AF65-F5344CB8AC3E}">
        <p14:creationId xmlns:p14="http://schemas.microsoft.com/office/powerpoint/2010/main" val="42537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43481"/>
            <a:ext cx="9720072" cy="1499616"/>
          </a:xfrm>
        </p:spPr>
        <p:txBody>
          <a:bodyPr/>
          <a:lstStyle/>
          <a:p>
            <a:r>
              <a:rPr lang="en-US" dirty="0"/>
              <a:t>Spectral energy distribution</a:t>
            </a:r>
          </a:p>
        </p:txBody>
      </p:sp>
      <p:sp>
        <p:nvSpPr>
          <p:cNvPr id="3" name="Content Placeholder 2"/>
          <p:cNvSpPr>
            <a:spLocks noGrp="1"/>
          </p:cNvSpPr>
          <p:nvPr>
            <p:ph idx="1"/>
          </p:nvPr>
        </p:nvSpPr>
        <p:spPr>
          <a:xfrm>
            <a:off x="719328" y="2144544"/>
            <a:ext cx="6149181" cy="4384314"/>
          </a:xfrm>
        </p:spPr>
        <p:txBody>
          <a:bodyPr>
            <a:normAutofit/>
          </a:bodyPr>
          <a:lstStyle/>
          <a:p>
            <a:pPr>
              <a:buFont typeface="Wingdings" panose="05000000000000000000" pitchFamily="2" charset="2"/>
              <a:buChar char="v"/>
            </a:pPr>
            <a:r>
              <a:rPr lang="en-US" dirty="0"/>
              <a:t>Plotted spectral energy distribution at two radii</a:t>
            </a:r>
          </a:p>
          <a:p>
            <a:pPr lvl="1">
              <a:buFont typeface="Arial" panose="020B0604020202020204" pitchFamily="34" charset="0"/>
              <a:buChar char="•"/>
            </a:pPr>
            <a:r>
              <a:rPr lang="en-US" dirty="0"/>
              <a:t>r</a:t>
            </a:r>
            <a:r>
              <a:rPr lang="en-US" baseline="-25000" dirty="0"/>
              <a:t>B26 </a:t>
            </a:r>
            <a:r>
              <a:rPr lang="en-US" dirty="0"/>
              <a:t>=39.55 and </a:t>
            </a:r>
            <a:r>
              <a:rPr lang="en-US" dirty="0" err="1"/>
              <a:t>r</a:t>
            </a:r>
            <a:r>
              <a:rPr lang="en-US" baseline="-25000" dirty="0" err="1"/>
              <a:t>Be</a:t>
            </a:r>
            <a:r>
              <a:rPr lang="en-US" dirty="0"/>
              <a:t> =14.32</a:t>
            </a:r>
          </a:p>
          <a:p>
            <a:pPr lvl="1">
              <a:buFont typeface="Arial" panose="020B0604020202020204" pitchFamily="34" charset="0"/>
              <a:buChar char="•"/>
            </a:pPr>
            <a:endParaRPr lang="en-US" dirty="0"/>
          </a:p>
          <a:p>
            <a:pPr lvl="1">
              <a:buFont typeface="Arial" panose="020B0604020202020204" pitchFamily="34" charset="0"/>
              <a:buChar char="•"/>
            </a:pPr>
            <a:r>
              <a:rPr lang="en-US" dirty="0"/>
              <a:t>Flux densities at those radii were determined through interpolation in the surface brightness profiles </a:t>
            </a:r>
          </a:p>
        </p:txBody>
      </p:sp>
      <p:pic>
        <p:nvPicPr>
          <p:cNvPr id="4" name="Picture 3"/>
          <p:cNvPicPr>
            <a:picLocks noChangeAspect="1"/>
          </p:cNvPicPr>
          <p:nvPr/>
        </p:nvPicPr>
        <p:blipFill rotWithShape="1">
          <a:blip r:embed="rId3"/>
          <a:srcRect l="2121" t="10042" r="3455" b="9706"/>
          <a:stretch/>
        </p:blipFill>
        <p:spPr>
          <a:xfrm>
            <a:off x="6934035" y="1591989"/>
            <a:ext cx="5038969" cy="5114926"/>
          </a:xfrm>
          <a:prstGeom prst="rect">
            <a:avLst/>
          </a:prstGeom>
        </p:spPr>
      </p:pic>
    </p:spTree>
    <p:extLst>
      <p:ext uri="{BB962C8B-B14F-4D97-AF65-F5344CB8AC3E}">
        <p14:creationId xmlns:p14="http://schemas.microsoft.com/office/powerpoint/2010/main" val="38573748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1619</TotalTime>
  <Words>1455</Words>
  <Application>Microsoft Office PowerPoint</Application>
  <PresentationFormat>Widescreen</PresentationFormat>
  <Paragraphs>134</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Cambria Math</vt:lpstr>
      <vt:lpstr>Tw Cen MT</vt:lpstr>
      <vt:lpstr>Tw Cen MT Condensed</vt:lpstr>
      <vt:lpstr>Wingdings</vt:lpstr>
      <vt:lpstr>Wingdings 3</vt:lpstr>
      <vt:lpstr>Integral</vt:lpstr>
      <vt:lpstr>Radial dependence of surface brightness in NGC5888</vt:lpstr>
      <vt:lpstr>ngc5888</vt:lpstr>
      <vt:lpstr>processes: mask</vt:lpstr>
      <vt:lpstr>smoothing</vt:lpstr>
      <vt:lpstr>smoothing</vt:lpstr>
      <vt:lpstr>Radial profiles of surface brightness</vt:lpstr>
      <vt:lpstr>Radial profiles of surface brightness</vt:lpstr>
      <vt:lpstr>RADIAL PROFILES of surface brightness</vt:lpstr>
      <vt:lpstr>Spectral energy distribution</vt:lpstr>
      <vt:lpstr>Spectral energy distribution</vt:lpstr>
      <vt:lpstr>Future work</vt:lpstr>
      <vt:lpstr>Acknowledgements &amp; cited papers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Radial dependence of surface brightness in NGC5888</dc:title>
  <dc:creator>Kaylee Klapmeyer</dc:creator>
  <cp:lastModifiedBy>Kaylee Klapmeyer</cp:lastModifiedBy>
  <cp:revision>119</cp:revision>
  <dcterms:created xsi:type="dcterms:W3CDTF">2016-03-16T17:29:39Z</dcterms:created>
  <dcterms:modified xsi:type="dcterms:W3CDTF">2016-04-07T02:32:13Z</dcterms:modified>
</cp:coreProperties>
</file>